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5" r:id="rId1"/>
  </p:sldMasterIdLst>
  <p:notesMasterIdLst>
    <p:notesMasterId r:id="rId27"/>
  </p:notesMasterIdLst>
  <p:sldIdLst>
    <p:sldId id="256" r:id="rId2"/>
    <p:sldId id="284" r:id="rId3"/>
    <p:sldId id="257" r:id="rId4"/>
    <p:sldId id="280" r:id="rId5"/>
    <p:sldId id="267" r:id="rId6"/>
    <p:sldId id="261" r:id="rId7"/>
    <p:sldId id="264" r:id="rId8"/>
    <p:sldId id="266" r:id="rId9"/>
    <p:sldId id="262" r:id="rId10"/>
    <p:sldId id="268" r:id="rId11"/>
    <p:sldId id="269" r:id="rId12"/>
    <p:sldId id="271" r:id="rId13"/>
    <p:sldId id="270" r:id="rId14"/>
    <p:sldId id="272" r:id="rId15"/>
    <p:sldId id="274" r:id="rId16"/>
    <p:sldId id="273" r:id="rId17"/>
    <p:sldId id="278" r:id="rId18"/>
    <p:sldId id="279" r:id="rId19"/>
    <p:sldId id="276" r:id="rId20"/>
    <p:sldId id="277" r:id="rId21"/>
    <p:sldId id="281" r:id="rId22"/>
    <p:sldId id="288" r:id="rId23"/>
    <p:sldId id="282" r:id="rId24"/>
    <p:sldId id="283"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Kullanıcısı"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94626"/>
  </p:normalViewPr>
  <p:slideViewPr>
    <p:cSldViewPr snapToGrid="0" snapToObjects="1">
      <p:cViewPr varScale="1">
        <p:scale>
          <a:sx n="121" d="100"/>
          <a:sy n="121" d="100"/>
        </p:scale>
        <p:origin x="744" y="10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83A06-E75F-3441-91CD-6E8BBA61F181}" type="datetimeFigureOut">
              <a:rPr lang="tr-TR" smtClean="0"/>
              <a:t>26.12.2020</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6197C-D10B-D347-A016-B9C529B471A8}" type="slidenum">
              <a:rPr lang="tr-TR" smtClean="0"/>
              <a:t>‹#›</a:t>
            </a:fld>
            <a:endParaRPr lang="tr-TR" dirty="0"/>
          </a:p>
        </p:txBody>
      </p:sp>
    </p:spTree>
    <p:extLst>
      <p:ext uri="{BB962C8B-B14F-4D97-AF65-F5344CB8AC3E}">
        <p14:creationId xmlns:p14="http://schemas.microsoft.com/office/powerpoint/2010/main" val="104340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3B86197C-D10B-D347-A016-B9C529B471A8}" type="slidenum">
              <a:rPr lang="tr-TR" smtClean="0"/>
              <a:t>5</a:t>
            </a:fld>
            <a:endParaRPr lang="tr-TR" dirty="0"/>
          </a:p>
        </p:txBody>
      </p:sp>
    </p:spTree>
    <p:extLst>
      <p:ext uri="{BB962C8B-B14F-4D97-AF65-F5344CB8AC3E}">
        <p14:creationId xmlns:p14="http://schemas.microsoft.com/office/powerpoint/2010/main" val="140188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tr-TR"/>
              <a:t>Asıl başlık stili için tıklatın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12/26/20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007231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Resmi yer tutucuya sürükleyin veya eklemek için simgeyi tıklatın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smtClean="0"/>
              <a:pPr/>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482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12/26/20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883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tr-TR"/>
              <a:t>Asıl başlık stili için tıklatın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12/26/20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0160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12/26/20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4449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tr-TR"/>
              <a:t>Asıl başlık stili için tıklatın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3" name="Date Placeholder 2"/>
          <p:cNvSpPr>
            <a:spLocks noGrp="1"/>
          </p:cNvSpPr>
          <p:nvPr>
            <p:ph type="dt" sz="half" idx="10"/>
          </p:nvPr>
        </p:nvSpPr>
        <p:spPr/>
        <p:txBody>
          <a:bodyPr/>
          <a:lstStyle/>
          <a:p>
            <a:fld id="{48A87A34-81AB-432B-8DAE-1953F412C126}" type="datetimeFigureOut">
              <a:rPr lang="en-US" smtClean="0"/>
              <a:pPr/>
              <a:t>12/26/20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432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tr-TR"/>
              <a:t>Asıl başlık stili için tıklatın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Resmi yer tutucuya sürükleyin veya eklemek için simgeyi tıklatın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Resmi yer tutucuya sürükleyin veya eklemek için simgeyi tıklatın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Resmi yer tutucuya sürükleyin veya eklemek için simgeyi tıklatın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Ana metin stillerini düzenlemek için tıklatın</a:t>
            </a:r>
          </a:p>
        </p:txBody>
      </p:sp>
      <p:sp>
        <p:nvSpPr>
          <p:cNvPr id="3" name="Date Placeholder 2"/>
          <p:cNvSpPr>
            <a:spLocks noGrp="1"/>
          </p:cNvSpPr>
          <p:nvPr>
            <p:ph type="dt" sz="half" idx="10"/>
          </p:nvPr>
        </p:nvSpPr>
        <p:spPr/>
        <p:txBody>
          <a:bodyPr/>
          <a:lstStyle/>
          <a:p>
            <a:fld id="{48A87A34-81AB-432B-8DAE-1953F412C126}" type="datetimeFigureOut">
              <a:rPr lang="en-US" smtClean="0"/>
              <a:pPr/>
              <a:t>12/26/20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8297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055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12/26/20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08759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6587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tr-TR"/>
              <a:t>Asıl başlık stili için tıklatın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Ana metin stillerini düzenlemek için tıklatın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12/26/20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63844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406864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4" name="Content Placeholder 3"/>
          <p:cNvSpPr>
            <a:spLocks noGrp="1"/>
          </p:cNvSpPr>
          <p:nvPr>
            <p:ph sz="half" idx="2"/>
          </p:nvPr>
        </p:nvSpPr>
        <p:spPr>
          <a:xfrm>
            <a:off x="685800" y="3132666"/>
            <a:ext cx="5311775" cy="3086019"/>
          </a:xfrm>
        </p:spPr>
        <p:txBody>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Ana metin stillerini düzenlemek için tıklatın</a:t>
            </a:r>
          </a:p>
        </p:txBody>
      </p:sp>
      <p:sp>
        <p:nvSpPr>
          <p:cNvPr id="6" name="Content Placeholder 5"/>
          <p:cNvSpPr>
            <a:spLocks noGrp="1"/>
          </p:cNvSpPr>
          <p:nvPr>
            <p:ph sz="quarter" idx="4"/>
          </p:nvPr>
        </p:nvSpPr>
        <p:spPr>
          <a:xfrm>
            <a:off x="6172200" y="3132666"/>
            <a:ext cx="5334000" cy="3086019"/>
          </a:xfrm>
        </p:spPr>
        <p:txBody>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200810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803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99114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Açıklama Yazı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tr-TR"/>
              <a:t>Asıl başlık stili için tıklatın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0030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çıklama Yazılı Resim">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Resmi yer tutucuya sürükleyin veya eklemek için simgeyi tıklatın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Ana metin stillerini düzenlemek için tıklatın</a:t>
            </a:r>
          </a:p>
        </p:txBody>
      </p:sp>
      <p:sp>
        <p:nvSpPr>
          <p:cNvPr id="5" name="Date Placeholder 4"/>
          <p:cNvSpPr>
            <a:spLocks noGrp="1"/>
          </p:cNvSpPr>
          <p:nvPr>
            <p:ph type="dt" sz="half" idx="10"/>
          </p:nvPr>
        </p:nvSpPr>
        <p:spPr/>
        <p:txBody>
          <a:bodyPr/>
          <a:lstStyle/>
          <a:p>
            <a:fld id="{48A87A34-81AB-432B-8DAE-1953F412C126}" type="datetimeFigureOut">
              <a:rPr lang="en-US" smtClean="0"/>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982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12/26/20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4070250"/>
      </p:ext>
    </p:extLst>
  </p:cSld>
  <p:clrMap bg1="dk1" tx1="lt1" bg2="dk2" tx2="lt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371600" y="840827"/>
            <a:ext cx="9448800" cy="948363"/>
          </a:xfrm>
        </p:spPr>
        <p:txBody>
          <a:bodyPr>
            <a:normAutofit/>
          </a:bodyPr>
          <a:lstStyle/>
          <a:p>
            <a:pPr algn="ctr"/>
            <a:r>
              <a:rPr lang="tr-TR" dirty="0"/>
              <a:t>SEE THE WIRELESS</a:t>
            </a:r>
          </a:p>
        </p:txBody>
      </p:sp>
      <p:sp>
        <p:nvSpPr>
          <p:cNvPr id="3" name="Alt Konu Başlığı 2"/>
          <p:cNvSpPr>
            <a:spLocks noGrp="1"/>
          </p:cNvSpPr>
          <p:nvPr>
            <p:ph type="subTitle" idx="1"/>
          </p:nvPr>
        </p:nvSpPr>
        <p:spPr>
          <a:xfrm>
            <a:off x="1371600" y="2024118"/>
            <a:ext cx="9448800" cy="685800"/>
          </a:xfrm>
        </p:spPr>
        <p:txBody>
          <a:bodyPr>
            <a:normAutofit/>
          </a:bodyPr>
          <a:lstStyle/>
          <a:p>
            <a:pPr algn="ctr"/>
            <a:r>
              <a:rPr lang="tr-TR" dirty="0"/>
              <a:t>2.4GHz BANDINDAKİ ELEKTROMANYETİK SİNYALLERİN GÖRÜNTÜLENMESİ</a:t>
            </a:r>
          </a:p>
        </p:txBody>
      </p:sp>
      <p:sp>
        <p:nvSpPr>
          <p:cNvPr id="4" name="Metin kutusu 3"/>
          <p:cNvSpPr txBox="1"/>
          <p:nvPr/>
        </p:nvSpPr>
        <p:spPr>
          <a:xfrm>
            <a:off x="4666594" y="2709918"/>
            <a:ext cx="1673856" cy="369332"/>
          </a:xfrm>
          <a:prstGeom prst="rect">
            <a:avLst/>
          </a:prstGeom>
          <a:noFill/>
        </p:spPr>
        <p:txBody>
          <a:bodyPr wrap="none" rtlCol="0">
            <a:spAutoFit/>
          </a:bodyPr>
          <a:lstStyle/>
          <a:p>
            <a:r>
              <a:rPr lang="tr-TR" dirty="0"/>
              <a:t>Hazırlayanlar:</a:t>
            </a:r>
          </a:p>
        </p:txBody>
      </p:sp>
      <p:sp>
        <p:nvSpPr>
          <p:cNvPr id="5" name="Metin kutusu 4"/>
          <p:cNvSpPr txBox="1"/>
          <p:nvPr/>
        </p:nvSpPr>
        <p:spPr>
          <a:xfrm>
            <a:off x="6340450" y="3580384"/>
            <a:ext cx="2805576" cy="923330"/>
          </a:xfrm>
          <a:prstGeom prst="rect">
            <a:avLst/>
          </a:prstGeom>
          <a:noFill/>
        </p:spPr>
        <p:txBody>
          <a:bodyPr wrap="none" rtlCol="0">
            <a:spAutoFit/>
          </a:bodyPr>
          <a:lstStyle/>
          <a:p>
            <a:pPr algn="ctr"/>
            <a:r>
              <a:rPr lang="tr-TR" dirty="0"/>
              <a:t>Korhan Anıl YILMAZ</a:t>
            </a:r>
          </a:p>
          <a:p>
            <a:pPr algn="ctr"/>
            <a:r>
              <a:rPr lang="tr-TR" dirty="0"/>
              <a:t>05110001004</a:t>
            </a:r>
          </a:p>
          <a:p>
            <a:pPr algn="ctr"/>
            <a:r>
              <a:rPr lang="tr-TR" dirty="0"/>
              <a:t>krhn.yilmaz@gmail.com</a:t>
            </a:r>
          </a:p>
        </p:txBody>
      </p:sp>
      <p:sp>
        <p:nvSpPr>
          <p:cNvPr id="6" name="Metin kutusu 5"/>
          <p:cNvSpPr txBox="1"/>
          <p:nvPr/>
        </p:nvSpPr>
        <p:spPr>
          <a:xfrm>
            <a:off x="1881352" y="3580384"/>
            <a:ext cx="2678938" cy="923330"/>
          </a:xfrm>
          <a:prstGeom prst="rect">
            <a:avLst/>
          </a:prstGeom>
          <a:noFill/>
        </p:spPr>
        <p:txBody>
          <a:bodyPr wrap="none" rtlCol="0">
            <a:spAutoFit/>
          </a:bodyPr>
          <a:lstStyle/>
          <a:p>
            <a:pPr algn="ctr"/>
            <a:r>
              <a:rPr lang="tr-TR" dirty="0"/>
              <a:t>Ali YEŞİL</a:t>
            </a:r>
          </a:p>
          <a:p>
            <a:pPr algn="ctr"/>
            <a:r>
              <a:rPr lang="tr-TR" dirty="0"/>
              <a:t>05140000536</a:t>
            </a:r>
          </a:p>
          <a:p>
            <a:pPr algn="ctr"/>
            <a:r>
              <a:rPr lang="tr-TR" dirty="0"/>
              <a:t>aliyesil956@gmail.com</a:t>
            </a:r>
          </a:p>
        </p:txBody>
      </p:sp>
      <p:sp>
        <p:nvSpPr>
          <p:cNvPr id="7" name="Metin kutusu 6"/>
          <p:cNvSpPr txBox="1"/>
          <p:nvPr/>
        </p:nvSpPr>
        <p:spPr>
          <a:xfrm>
            <a:off x="3805781" y="4681682"/>
            <a:ext cx="3395481" cy="646331"/>
          </a:xfrm>
          <a:prstGeom prst="rect">
            <a:avLst/>
          </a:prstGeom>
          <a:noFill/>
        </p:spPr>
        <p:txBody>
          <a:bodyPr wrap="none" rtlCol="0">
            <a:spAutoFit/>
          </a:bodyPr>
          <a:lstStyle/>
          <a:p>
            <a:pPr algn="ctr"/>
            <a:r>
              <a:rPr lang="tr-TR" dirty="0"/>
              <a:t>Proje Danışmanı:</a:t>
            </a:r>
          </a:p>
          <a:p>
            <a:pPr algn="ctr"/>
            <a:r>
              <a:rPr lang="tr-TR" dirty="0"/>
              <a:t>Doç. Dr. Radosveta SOKULLU</a:t>
            </a:r>
          </a:p>
        </p:txBody>
      </p:sp>
    </p:spTree>
    <p:extLst>
      <p:ext uri="{BB962C8B-B14F-4D97-AF65-F5344CB8AC3E}">
        <p14:creationId xmlns:p14="http://schemas.microsoft.com/office/powerpoint/2010/main" val="1130229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 y="1038400"/>
            <a:ext cx="12192001" cy="1002434"/>
          </a:xfrm>
          <a:blipFill>
            <a:blip r:embed="rId2"/>
            <a:tile tx="0" ty="0" sx="100000" sy="100000" flip="none" algn="tl"/>
          </a:blipFill>
        </p:spPr>
        <p:txBody>
          <a:bodyPr/>
          <a:lstStyle/>
          <a:p>
            <a:pPr algn="ctr"/>
            <a:r>
              <a:rPr lang="tr-TR" dirty="0">
                <a:latin typeface="Times New Roman" panose="02020603050405020304" pitchFamily="18" charset="0"/>
                <a:cs typeface="Times New Roman" panose="02020603050405020304" pitchFamily="18" charset="0"/>
              </a:rPr>
              <a:t>Anten çİzİmİ ve yayIlIm şeklİ</a:t>
            </a: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40834"/>
            <a:ext cx="4901291" cy="3445566"/>
          </a:xfrm>
          <a:prstGeom prst="rect">
            <a:avLst/>
          </a:prstGeom>
        </p:spPr>
      </p:pic>
      <p:pic>
        <p:nvPicPr>
          <p:cNvPr id="6" name="İçerik Yer Tutucus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290" y="2040834"/>
            <a:ext cx="7290710" cy="3445566"/>
          </a:xfrm>
          <a:prstGeom prst="rect">
            <a:avLst/>
          </a:prstGeom>
        </p:spPr>
      </p:pic>
    </p:spTree>
    <p:extLst>
      <p:ext uri="{BB962C8B-B14F-4D97-AF65-F5344CB8AC3E}">
        <p14:creationId xmlns:p14="http://schemas.microsoft.com/office/powerpoint/2010/main" val="102094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0" y="297929"/>
            <a:ext cx="12192000" cy="891258"/>
          </a:xfrm>
          <a:blipFill>
            <a:blip r:embed="rId2"/>
            <a:tile tx="0" ty="0" sx="100000" sy="100000" flip="none" algn="tl"/>
          </a:blipFill>
        </p:spPr>
        <p:txBody>
          <a:bodyPr>
            <a:normAutofit/>
          </a:bodyPr>
          <a:lstStyle/>
          <a:p>
            <a:r>
              <a:rPr lang="tr-TR" dirty="0">
                <a:latin typeface="Times New Roman" panose="02020603050405020304" pitchFamily="18" charset="0"/>
                <a:cs typeface="Times New Roman" panose="02020603050405020304" pitchFamily="18" charset="0"/>
              </a:rPr>
              <a:t>RF laboratuvarInda yapIlan anten testi</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864" y="1189189"/>
            <a:ext cx="4596333" cy="5668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9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341" y="3570027"/>
            <a:ext cx="4221567" cy="3237611"/>
          </a:xfr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342" y="365125"/>
            <a:ext cx="9817315" cy="3204902"/>
          </a:xfrm>
          <a:prstGeom prst="rect">
            <a:avLst/>
          </a:prstGeom>
        </p:spPr>
      </p:pic>
      <p:sp>
        <p:nvSpPr>
          <p:cNvPr id="6" name="Metin kutusu 5"/>
          <p:cNvSpPr txBox="1"/>
          <p:nvPr/>
        </p:nvSpPr>
        <p:spPr>
          <a:xfrm>
            <a:off x="5471763" y="3996840"/>
            <a:ext cx="5532894" cy="1938992"/>
          </a:xfrm>
          <a:prstGeom prst="rect">
            <a:avLst/>
          </a:prstGeom>
          <a:noFill/>
        </p:spPr>
        <p:txBody>
          <a:bodyPr wrap="square" rtlCol="0">
            <a:spAutoFit/>
          </a:bodyPr>
          <a:lstStyle/>
          <a:p>
            <a:pPr algn="ctr"/>
            <a:r>
              <a:rPr lang="tr-TR" sz="4000" dirty="0">
                <a:latin typeface="Times New Roman" panose="02020603050405020304" pitchFamily="18" charset="0"/>
                <a:cs typeface="Times New Roman" panose="02020603050405020304" pitchFamily="18" charset="0"/>
              </a:rPr>
              <a:t>Antenin yansıma katsayısının simülasyon ve ölçüm sonuçları</a:t>
            </a:r>
          </a:p>
        </p:txBody>
      </p:sp>
    </p:spTree>
    <p:extLst>
      <p:ext uri="{BB962C8B-B14F-4D97-AF65-F5344CB8AC3E}">
        <p14:creationId xmlns:p14="http://schemas.microsoft.com/office/powerpoint/2010/main" val="7285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0" y="1477164"/>
            <a:ext cx="12192000" cy="1016281"/>
          </a:xfrm>
          <a:blipFill>
            <a:blip r:embed="rId2"/>
            <a:tile tx="0" ty="0" sx="100000" sy="100000" flip="none" algn="tl"/>
          </a:blipFill>
        </p:spPr>
        <p:txBody>
          <a:bodyPr>
            <a:noAutofit/>
          </a:bodyPr>
          <a:lstStyle/>
          <a:p>
            <a:pPr algn="ctr"/>
            <a:r>
              <a:rPr lang="tr-TR" dirty="0">
                <a:latin typeface="Times New Roman" panose="02020603050405020304" pitchFamily="18" charset="0"/>
                <a:cs typeface="Times New Roman" panose="02020603050405020304" pitchFamily="18" charset="0"/>
              </a:rPr>
              <a:t>Antenİn Kazanç ölçüm ve sİmülasyon sonuçlarI</a:t>
            </a:r>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833687"/>
            <a:ext cx="5365750" cy="4024313"/>
          </a:xfr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750" y="2833687"/>
            <a:ext cx="7009350" cy="4024313"/>
          </a:xfrm>
          <a:prstGeom prst="rect">
            <a:avLst/>
          </a:prstGeom>
        </p:spPr>
      </p:pic>
    </p:spTree>
    <p:extLst>
      <p:ext uri="{BB962C8B-B14F-4D97-AF65-F5344CB8AC3E}">
        <p14:creationId xmlns:p14="http://schemas.microsoft.com/office/powerpoint/2010/main" val="155214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417637"/>
            <a:ext cx="12192000" cy="1325563"/>
          </a:xfrm>
          <a:blipFill>
            <a:blip r:embed="rId2"/>
            <a:tile tx="0" ty="0" sx="100000" sy="100000" flip="none" algn="tl"/>
          </a:blipFill>
        </p:spPr>
        <p:txBody>
          <a:bodyPr/>
          <a:lstStyle/>
          <a:p>
            <a:pPr algn="ctr"/>
            <a:r>
              <a:rPr lang="tr-TR" dirty="0">
                <a:latin typeface="Times New Roman" panose="02020603050405020304" pitchFamily="18" charset="0"/>
                <a:cs typeface="Times New Roman" panose="02020603050405020304" pitchFamily="18" charset="0"/>
              </a:rPr>
              <a:t>KullanIlan step motorun İç </a:t>
            </a:r>
            <a:r>
              <a:rPr lang="tr-TR" dirty="0" err="1">
                <a:latin typeface="Times New Roman" panose="02020603050405020304" pitchFamily="18" charset="0"/>
                <a:cs typeface="Times New Roman" panose="02020603050405020304" pitchFamily="18" charset="0"/>
              </a:rPr>
              <a:t>yapIsI</a:t>
            </a:r>
            <a:endParaRPr lang="tr-TR" dirty="0">
              <a:latin typeface="Times New Roman" panose="02020603050405020304" pitchFamily="18" charset="0"/>
              <a:cs typeface="Times New Roman" panose="02020603050405020304" pitchFamily="18" charset="0"/>
            </a:endParaRPr>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743200"/>
            <a:ext cx="6057534" cy="3475038"/>
          </a:xfr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43200"/>
            <a:ext cx="6006996" cy="3403599"/>
          </a:xfrm>
          <a:prstGeom prst="rect">
            <a:avLst/>
          </a:prstGeom>
        </p:spPr>
      </p:pic>
    </p:spTree>
    <p:extLst>
      <p:ext uri="{BB962C8B-B14F-4D97-AF65-F5344CB8AC3E}">
        <p14:creationId xmlns:p14="http://schemas.microsoft.com/office/powerpoint/2010/main" val="185417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666056"/>
            <a:ext cx="12192000" cy="902394"/>
          </a:xfrm>
          <a:blipFill>
            <a:blip r:embed="rId4"/>
            <a:tile tx="0" ty="0" sx="100000" sy="100000" flip="none" algn="tl"/>
          </a:blipFill>
        </p:spPr>
        <p:txBody>
          <a:bodyPr/>
          <a:lstStyle/>
          <a:p>
            <a:pPr algn="ctr"/>
            <a:r>
              <a:rPr lang="tr-TR" dirty="0">
                <a:latin typeface="Times New Roman" panose="02020603050405020304" pitchFamily="18" charset="0"/>
                <a:cs typeface="Times New Roman" panose="02020603050405020304" pitchFamily="18" charset="0"/>
              </a:rPr>
              <a:t>Step motorun yarIm açIda sürülmesİ</a:t>
            </a:r>
          </a:p>
        </p:txBody>
      </p:sp>
      <p:pic>
        <p:nvPicPr>
          <p:cNvPr id="4" name="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84085" y="1568450"/>
            <a:ext cx="6854825" cy="5289550"/>
          </a:xfrm>
        </p:spPr>
      </p:pic>
    </p:spTree>
    <p:extLst>
      <p:ext uri="{BB962C8B-B14F-4D97-AF65-F5344CB8AC3E}">
        <p14:creationId xmlns:p14="http://schemas.microsoft.com/office/powerpoint/2010/main" val="630362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433534"/>
            <a:ext cx="12192000" cy="1174685"/>
          </a:xfrm>
          <a:blipFill>
            <a:blip r:embed="rId2"/>
            <a:tile tx="0" ty="0" sx="100000" sy="100000" flip="none" algn="tl"/>
          </a:blipFill>
        </p:spPr>
        <p:txBody>
          <a:bodyPr>
            <a:normAutofit/>
          </a:bodyPr>
          <a:lstStyle/>
          <a:p>
            <a:pPr algn="ctr"/>
            <a:r>
              <a:rPr lang="tr-TR" dirty="0">
                <a:latin typeface="Times New Roman" panose="02020603050405020304" pitchFamily="18" charset="0"/>
                <a:cs typeface="Times New Roman" panose="02020603050405020304" pitchFamily="18" charset="0"/>
              </a:rPr>
              <a:t>Step motorun Örnek bağlanma şeMASI</a:t>
            </a:r>
          </a:p>
        </p:txBody>
      </p:sp>
      <p:pic>
        <p:nvPicPr>
          <p:cNvPr id="4" name="İçerik Yer Tutucusu 3"/>
          <p:cNvPicPr>
            <a:picLocks noGrp="1" noChangeAspect="1"/>
          </p:cNvPicPr>
          <p:nvPr>
            <p:ph idx="1"/>
          </p:nvPr>
        </p:nvPicPr>
        <p:blipFill rotWithShape="1">
          <a:blip r:embed="rId3">
            <a:extLst>
              <a:ext uri="{28A0092B-C50C-407E-A947-70E740481C1C}">
                <a14:useLocalDpi xmlns:a14="http://schemas.microsoft.com/office/drawing/2010/main" val="0"/>
              </a:ext>
            </a:extLst>
          </a:blip>
          <a:srcRect b="2504"/>
          <a:stretch/>
        </p:blipFill>
        <p:spPr>
          <a:xfrm>
            <a:off x="2506428" y="2608219"/>
            <a:ext cx="7706983" cy="4249781"/>
          </a:xfrm>
        </p:spPr>
      </p:pic>
    </p:spTree>
    <p:extLst>
      <p:ext uri="{BB962C8B-B14F-4D97-AF65-F5344CB8AC3E}">
        <p14:creationId xmlns:p14="http://schemas.microsoft.com/office/powerpoint/2010/main" val="212034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453132" y="2481397"/>
            <a:ext cx="4738868" cy="1736113"/>
          </a:xfrm>
          <a:blipFill>
            <a:blip r:embed="rId2"/>
            <a:tile tx="0" ty="0" sx="100000" sy="100000" flip="none" algn="tl"/>
          </a:blipFill>
        </p:spPr>
        <p:txBody>
          <a:bodyPr>
            <a:normAutofit/>
          </a:bodyPr>
          <a:lstStyle/>
          <a:p>
            <a:pPr algn="ctr"/>
            <a:r>
              <a:rPr lang="tr-TR" dirty="0">
                <a:latin typeface="Times New Roman" panose="02020603050405020304" pitchFamily="18" charset="0"/>
                <a:cs typeface="Times New Roman" panose="02020603050405020304" pitchFamily="18" charset="0"/>
              </a:rPr>
              <a:t>Step motor sürülmesİ</a:t>
            </a:r>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102" y="120811"/>
            <a:ext cx="3264518" cy="6457289"/>
          </a:xfr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20" y="120810"/>
            <a:ext cx="3981512" cy="6457289"/>
          </a:xfrm>
          <a:prstGeom prst="rect">
            <a:avLst/>
          </a:prstGeom>
        </p:spPr>
      </p:pic>
    </p:spTree>
    <p:extLst>
      <p:ext uri="{BB962C8B-B14F-4D97-AF65-F5344CB8AC3E}">
        <p14:creationId xmlns:p14="http://schemas.microsoft.com/office/powerpoint/2010/main" val="128279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803" t="10302" r="32261" b="25350"/>
          <a:stretch/>
        </p:blipFill>
        <p:spPr>
          <a:xfrm>
            <a:off x="0" y="1"/>
            <a:ext cx="4922614" cy="6858000"/>
          </a:xfrm>
        </p:spPr>
      </p:pic>
      <p:sp>
        <p:nvSpPr>
          <p:cNvPr id="3" name="Dikdörtgen 2"/>
          <p:cNvSpPr/>
          <p:nvPr/>
        </p:nvSpPr>
        <p:spPr>
          <a:xfrm>
            <a:off x="5022936" y="901966"/>
            <a:ext cx="7169064" cy="584775"/>
          </a:xfrm>
          <a:prstGeom prst="rect">
            <a:avLst/>
          </a:prstGeom>
          <a:blipFill>
            <a:blip r:embed="rId3"/>
            <a:tile tx="0" ty="0" sx="100000" sy="100000" flip="none" algn="tl"/>
          </a:blipFill>
        </p:spPr>
        <p:txBody>
          <a:bodyPr wrap="square">
            <a:spAutoFit/>
          </a:bodyPr>
          <a:lstStyle/>
          <a:p>
            <a:pPr algn="ctr"/>
            <a:r>
              <a:rPr lang="tr-TR" sz="3200" dirty="0">
                <a:latin typeface="Times New Roman" panose="02020603050405020304" pitchFamily="18" charset="0"/>
                <a:cs typeface="Times New Roman" panose="02020603050405020304" pitchFamily="18" charset="0"/>
              </a:rPr>
              <a:t>Tarama dikey doğrultuda  başlamaktadır. </a:t>
            </a:r>
          </a:p>
        </p:txBody>
      </p:sp>
      <p:sp>
        <p:nvSpPr>
          <p:cNvPr id="5" name="Dikdörtgen 4"/>
          <p:cNvSpPr/>
          <p:nvPr/>
        </p:nvSpPr>
        <p:spPr>
          <a:xfrm>
            <a:off x="5022936" y="2262952"/>
            <a:ext cx="7064681" cy="1077218"/>
          </a:xfrm>
          <a:prstGeom prst="rect">
            <a:avLst/>
          </a:prstGeom>
          <a:blipFill>
            <a:blip r:embed="rId3"/>
            <a:tile tx="0" ty="0" sx="100000" sy="100000" flip="none" algn="tl"/>
          </a:blipFill>
        </p:spPr>
        <p:txBody>
          <a:bodyPr wrap="square">
            <a:spAutoFit/>
          </a:bodyPr>
          <a:lstStyle/>
          <a:p>
            <a:pPr algn="ctr"/>
            <a:r>
              <a:rPr lang="tr-TR" sz="3200" dirty="0">
                <a:latin typeface="Times New Roman" panose="02020603050405020304" pitchFamily="18" charset="0"/>
                <a:cs typeface="Times New Roman" panose="02020603050405020304" pitchFamily="18" charset="0"/>
              </a:rPr>
              <a:t>Yatayda 297 sayısına ulaşana kadar devam etmektedir.</a:t>
            </a:r>
          </a:p>
        </p:txBody>
      </p:sp>
      <p:sp>
        <p:nvSpPr>
          <p:cNvPr id="7" name="Dikdörtgen 6"/>
          <p:cNvSpPr/>
          <p:nvPr/>
        </p:nvSpPr>
        <p:spPr>
          <a:xfrm>
            <a:off x="5022936" y="4229580"/>
            <a:ext cx="7169063" cy="1077218"/>
          </a:xfrm>
          <a:prstGeom prst="rect">
            <a:avLst/>
          </a:prstGeom>
          <a:blipFill>
            <a:blip r:embed="rId3"/>
            <a:tile tx="0" ty="0" sx="100000" sy="100000" flip="none" algn="tl"/>
          </a:blipFill>
        </p:spPr>
        <p:txBody>
          <a:bodyPr wrap="square">
            <a:spAutoFit/>
          </a:bodyPr>
          <a:lstStyle/>
          <a:p>
            <a:pPr algn="ctr"/>
            <a:r>
              <a:rPr lang="tr-TR" sz="3200" dirty="0">
                <a:latin typeface="Times New Roman" panose="02020603050405020304" pitchFamily="18" charset="0"/>
                <a:cs typeface="Times New Roman" panose="02020603050405020304" pitchFamily="18" charset="0"/>
              </a:rPr>
              <a:t>Toplamda 68.310 noktada ölçüm yapılmaktadır.</a:t>
            </a:r>
          </a:p>
        </p:txBody>
      </p:sp>
    </p:spTree>
    <p:extLst>
      <p:ext uri="{BB962C8B-B14F-4D97-AF65-F5344CB8AC3E}">
        <p14:creationId xmlns:p14="http://schemas.microsoft.com/office/powerpoint/2010/main" val="169528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789238"/>
            <a:ext cx="12192000" cy="901450"/>
          </a:xfrm>
          <a:blipFill>
            <a:blip r:embed="rId2"/>
            <a:tile tx="0" ty="0" sx="100000" sy="100000" flip="none" algn="tl"/>
          </a:blipFill>
        </p:spPr>
        <p:txBody>
          <a:bodyPr>
            <a:normAutofit/>
          </a:bodyPr>
          <a:lstStyle/>
          <a:p>
            <a:pPr algn="ctr"/>
            <a:r>
              <a:rPr lang="tr-TR" dirty="0">
                <a:latin typeface="Times New Roman" panose="02020603050405020304" pitchFamily="18" charset="0"/>
                <a:cs typeface="Times New Roman" panose="02020603050405020304" pitchFamily="18" charset="0"/>
              </a:rPr>
              <a:t>SİNYAL GÜÇLERİNİN DÜZENLENMESİ</a:t>
            </a:r>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7027" y="1690688"/>
            <a:ext cx="5216686" cy="5020078"/>
          </a:xfrm>
        </p:spPr>
      </p:pic>
    </p:spTree>
    <p:extLst>
      <p:ext uri="{BB962C8B-B14F-4D97-AF65-F5344CB8AC3E}">
        <p14:creationId xmlns:p14="http://schemas.microsoft.com/office/powerpoint/2010/main" val="37311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 y="126124"/>
            <a:ext cx="12192001" cy="1293028"/>
          </a:xfrm>
        </p:spPr>
        <p:txBody>
          <a:bodyPr>
            <a:normAutofit/>
          </a:bodyPr>
          <a:lstStyle/>
          <a:p>
            <a:pPr algn="ctr"/>
            <a:r>
              <a:rPr lang="tr-TR" sz="5400" dirty="0"/>
              <a:t>İÇERİK</a:t>
            </a:r>
          </a:p>
        </p:txBody>
      </p:sp>
      <p:sp>
        <p:nvSpPr>
          <p:cNvPr id="5" name="İçerik Yer Tutucusu 4"/>
          <p:cNvSpPr>
            <a:spLocks noGrp="1"/>
          </p:cNvSpPr>
          <p:nvPr>
            <p:ph idx="1"/>
          </p:nvPr>
        </p:nvSpPr>
        <p:spPr>
          <a:xfrm>
            <a:off x="540327" y="1029983"/>
            <a:ext cx="10820400" cy="5823463"/>
          </a:xfrm>
        </p:spPr>
        <p:txBody>
          <a:bodyPr>
            <a:normAutofit/>
          </a:bodyPr>
          <a:lstStyle/>
          <a:p>
            <a:r>
              <a:rPr lang="tr-TR" sz="3200" dirty="0"/>
              <a:t>GİRİŞ</a:t>
            </a:r>
          </a:p>
          <a:p>
            <a:r>
              <a:rPr lang="tr-TR" sz="3200" dirty="0"/>
              <a:t>ÖZET</a:t>
            </a:r>
          </a:p>
          <a:p>
            <a:r>
              <a:rPr lang="tr-TR" sz="3200" dirty="0"/>
              <a:t>AMAÇ</a:t>
            </a:r>
          </a:p>
          <a:p>
            <a:r>
              <a:rPr lang="tr-TR" sz="3200" dirty="0"/>
              <a:t>MEKANİK TASARIM </a:t>
            </a:r>
          </a:p>
          <a:p>
            <a:r>
              <a:rPr lang="tr-TR" sz="3200" dirty="0"/>
              <a:t>ANTEN TASARIMI </a:t>
            </a:r>
          </a:p>
          <a:p>
            <a:r>
              <a:rPr lang="tr-TR" sz="3200" dirty="0"/>
              <a:t>STEP MOTOR KULLANIMI</a:t>
            </a:r>
          </a:p>
          <a:p>
            <a:r>
              <a:rPr lang="tr-TR" sz="3200" dirty="0"/>
              <a:t>SİNYAL GÜÇLERİNİN ALINMASI</a:t>
            </a:r>
          </a:p>
          <a:p>
            <a:r>
              <a:rPr lang="tr-TR" sz="3200" dirty="0"/>
              <a:t>GÖRÜNTÜ İŞLEMESİ</a:t>
            </a:r>
          </a:p>
          <a:p>
            <a:r>
              <a:rPr lang="tr-TR" sz="3200" dirty="0"/>
              <a:t>SONUÇLAR&amp;GELİŞTİRME OLANAĞI</a:t>
            </a:r>
          </a:p>
          <a:p>
            <a:r>
              <a:rPr lang="tr-TR" sz="3200" dirty="0"/>
              <a:t>TEŞEKKÜRLER</a:t>
            </a:r>
          </a:p>
          <a:p>
            <a:endParaRPr lang="tr-TR" dirty="0"/>
          </a:p>
          <a:p>
            <a:endParaRPr lang="tr-TR" dirty="0"/>
          </a:p>
          <a:p>
            <a:endParaRPr lang="tr-TR" dirty="0"/>
          </a:p>
        </p:txBody>
      </p:sp>
    </p:spTree>
    <p:extLst>
      <p:ext uri="{BB962C8B-B14F-4D97-AF65-F5344CB8AC3E}">
        <p14:creationId xmlns:p14="http://schemas.microsoft.com/office/powerpoint/2010/main" val="133179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478070"/>
            <a:ext cx="12191999" cy="904909"/>
          </a:xfrm>
          <a:blipFill>
            <a:blip r:embed="rId2"/>
            <a:tile tx="0" ty="0" sx="100000" sy="100000" flip="none" algn="tl"/>
          </a:blipFill>
        </p:spPr>
        <p:txBody>
          <a:bodyPr>
            <a:normAutofit/>
          </a:bodyPr>
          <a:lstStyle/>
          <a:p>
            <a:pPr algn="ctr"/>
            <a:r>
              <a:rPr lang="tr-TR" dirty="0">
                <a:latin typeface="Times New Roman" panose="02020603050405020304" pitchFamily="18" charset="0"/>
                <a:cs typeface="Times New Roman" panose="02020603050405020304" pitchFamily="18" charset="0"/>
              </a:rPr>
              <a:t>SİNYAL GÜÇLERİ VE GÖRÜNTÜ İŞLEMESİ</a:t>
            </a:r>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259866"/>
            <a:ext cx="6750091" cy="2004165"/>
          </a:xfr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090" y="2382980"/>
            <a:ext cx="5441909" cy="3881051"/>
          </a:xfrm>
          <a:prstGeom prst="rect">
            <a:avLst/>
          </a:prstGeom>
        </p:spPr>
      </p:pic>
      <p:pic>
        <p:nvPicPr>
          <p:cNvPr id="6" name="İçerik Yer Tutucusu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82980"/>
            <a:ext cx="6750091" cy="1612823"/>
          </a:xfrm>
          <a:prstGeom prst="rect">
            <a:avLst/>
          </a:prstGeom>
        </p:spPr>
      </p:pic>
    </p:spTree>
    <p:extLst>
      <p:ext uri="{BB962C8B-B14F-4D97-AF65-F5344CB8AC3E}">
        <p14:creationId xmlns:p14="http://schemas.microsoft.com/office/powerpoint/2010/main" val="1250005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67388"/>
            <a:ext cx="12192000" cy="5190612"/>
          </a:xfrm>
        </p:spPr>
      </p:pic>
    </p:spTree>
    <p:extLst>
      <p:ext uri="{BB962C8B-B14F-4D97-AF65-F5344CB8AC3E}">
        <p14:creationId xmlns:p14="http://schemas.microsoft.com/office/powerpoint/2010/main" val="857245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9333"/>
            <a:ext cx="12192000" cy="5418667"/>
          </a:xfrm>
        </p:spPr>
      </p:pic>
    </p:spTree>
    <p:extLst>
      <p:ext uri="{BB962C8B-B14F-4D97-AF65-F5344CB8AC3E}">
        <p14:creationId xmlns:p14="http://schemas.microsoft.com/office/powerpoint/2010/main" val="1478711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0" y="1415442"/>
            <a:ext cx="12192000" cy="817323"/>
          </a:xfrm>
          <a:blipFill>
            <a:blip r:embed="rId2"/>
            <a:tile tx="0" ty="0" sx="100000" sy="100000" flip="none" algn="tl"/>
          </a:blipFill>
        </p:spPr>
        <p:txBody>
          <a:bodyPr/>
          <a:lstStyle/>
          <a:p>
            <a:pPr algn="ctr"/>
            <a:r>
              <a:rPr lang="tr-TR" dirty="0">
                <a:latin typeface="Times New Roman" panose="02020603050405020304" pitchFamily="18" charset="0"/>
                <a:cs typeface="Times New Roman" panose="02020603050405020304" pitchFamily="18" charset="0"/>
              </a:rPr>
              <a:t>Sonuçlar&amp;Gelİştİrme OlanağI</a:t>
            </a:r>
          </a:p>
        </p:txBody>
      </p:sp>
      <p:sp>
        <p:nvSpPr>
          <p:cNvPr id="3" name="İçerik Yer Tutucusu 2"/>
          <p:cNvSpPr>
            <a:spLocks noGrp="1"/>
          </p:cNvSpPr>
          <p:nvPr>
            <p:ph idx="1"/>
          </p:nvPr>
        </p:nvSpPr>
        <p:spPr>
          <a:xfrm>
            <a:off x="585592" y="2285374"/>
            <a:ext cx="10820400" cy="4024125"/>
          </a:xfrm>
        </p:spPr>
        <p:txBody>
          <a:bodyPr>
            <a:normAutofit/>
          </a:bodyPr>
          <a:lstStyle/>
          <a:p>
            <a:pPr algn="just"/>
            <a:r>
              <a:rPr lang="tr-TR" sz="2800" dirty="0"/>
              <a:t>Proje sonucunda sinyal gücünün maksimum olduğu noktalar yakalanmış fakat hassasiyeti çok yüksek olamamıştır. Hassasiyeti arttırmak için WiFi modülü yerine SDR kullanılabilir ve bu sayede sinyal güçleri daha hassas ölçülebilir. </a:t>
            </a:r>
          </a:p>
          <a:p>
            <a:pPr algn="just"/>
            <a:endParaRPr lang="tr-TR" sz="2800" dirty="0"/>
          </a:p>
          <a:p>
            <a:pPr algn="just"/>
            <a:r>
              <a:rPr lang="tr-TR" sz="2800" dirty="0"/>
              <a:t>Mekanizma antenin değiştirilmesine olanak sağlayacak bir şekilde tasarlandı ve bu sayede farklı frekanslarda çalışan antenlerin de kullanılabilmesinin önü açıldı. </a:t>
            </a:r>
          </a:p>
          <a:p>
            <a:pPr marL="0" indent="0" algn="just">
              <a:buNone/>
            </a:pPr>
            <a:r>
              <a:rPr lang="tr-TR" sz="2800" dirty="0"/>
              <a:t> </a:t>
            </a:r>
          </a:p>
        </p:txBody>
      </p:sp>
    </p:spTree>
    <p:extLst>
      <p:ext uri="{BB962C8B-B14F-4D97-AF65-F5344CB8AC3E}">
        <p14:creationId xmlns:p14="http://schemas.microsoft.com/office/powerpoint/2010/main" val="161409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468049"/>
            <a:ext cx="12192000" cy="951979"/>
          </a:xfrm>
          <a:blipFill>
            <a:blip r:embed="rId2"/>
            <a:tile tx="0" ty="0" sx="100000" sy="100000" flip="none" algn="tl"/>
          </a:blipFill>
        </p:spPr>
        <p:txBody>
          <a:bodyPr>
            <a:noAutofit/>
          </a:bodyPr>
          <a:lstStyle/>
          <a:p>
            <a:pPr algn="ctr"/>
            <a:r>
              <a:rPr lang="tr-TR" sz="6600" dirty="0">
                <a:latin typeface="Times New Roman" panose="02020603050405020304" pitchFamily="18" charset="0"/>
                <a:cs typeface="Times New Roman" panose="02020603050405020304" pitchFamily="18" charset="0"/>
              </a:rPr>
              <a:t>TEŞEKKÜRLER</a:t>
            </a:r>
          </a:p>
        </p:txBody>
      </p:sp>
      <p:sp>
        <p:nvSpPr>
          <p:cNvPr id="5" name="İçerik Yer Tutucusu 4"/>
          <p:cNvSpPr>
            <a:spLocks noGrp="1"/>
          </p:cNvSpPr>
          <p:nvPr>
            <p:ph idx="1"/>
          </p:nvPr>
        </p:nvSpPr>
        <p:spPr>
          <a:xfrm>
            <a:off x="0" y="3359889"/>
            <a:ext cx="12192000" cy="3189768"/>
          </a:xfrm>
        </p:spPr>
        <p:txBody>
          <a:bodyPr>
            <a:normAutofit/>
          </a:bodyPr>
          <a:lstStyle/>
          <a:p>
            <a:pPr marL="0" indent="0" algn="ctr">
              <a:buNone/>
            </a:pPr>
            <a:r>
              <a:rPr lang="tr-TR" sz="3200" dirty="0"/>
              <a:t>   </a:t>
            </a:r>
            <a:r>
              <a:rPr lang="tr-TR" sz="3600" dirty="0"/>
              <a:t>Projenin her aşamasında desteğini esirgemeyen başta danışman hocamız Doç. Dr. Radosveta SOKULLU’ya ve bilgi ve birikimleri ile bize yol gösteren Prof. Dr. Korkut YEĞİN’e ve tüm RF Laboratuvarı’na çok teşekkür ederiz.</a:t>
            </a:r>
          </a:p>
        </p:txBody>
      </p:sp>
    </p:spTree>
    <p:extLst>
      <p:ext uri="{BB962C8B-B14F-4D97-AF65-F5344CB8AC3E}">
        <p14:creationId xmlns:p14="http://schemas.microsoft.com/office/powerpoint/2010/main" val="162554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292771"/>
            <a:ext cx="12192000" cy="764629"/>
          </a:xfrm>
          <a:blipFill>
            <a:blip r:embed="rId2"/>
            <a:tile tx="0" ty="0" sx="100000" sy="100000" flip="none" algn="tl"/>
          </a:blipFill>
        </p:spPr>
        <p:txBody>
          <a:bodyPr/>
          <a:lstStyle/>
          <a:p>
            <a:pPr algn="ctr"/>
            <a:r>
              <a:rPr lang="tr-TR" dirty="0">
                <a:latin typeface="Times New Roman" panose="02020603050405020304" pitchFamily="18" charset="0"/>
                <a:cs typeface="Times New Roman" panose="02020603050405020304" pitchFamily="18" charset="0"/>
              </a:rPr>
              <a:t>DETAYLI VİDEO İÇİN KAREKOD</a:t>
            </a:r>
          </a:p>
        </p:txBody>
      </p:sp>
      <p:pic>
        <p:nvPicPr>
          <p:cNvPr id="3074" name="Picture 2" descr="C:\Users\EGE09\Downloads\fra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589" y="2057400"/>
            <a:ext cx="4739728" cy="473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3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503877"/>
            <a:ext cx="12192000" cy="1293028"/>
          </a:xfrm>
          <a:blipFill dpi="0" rotWithShape="1">
            <a:blip r:embed="rId2"/>
            <a:srcRect/>
            <a:tile tx="0" ty="0" sx="100000" sy="100000" flip="none" algn="tl"/>
          </a:blipFill>
          <a:effectLst>
            <a:glow>
              <a:schemeClr val="accent1"/>
            </a:glow>
          </a:effectLst>
        </p:spPr>
        <p:txBody>
          <a:bodyPr>
            <a:normAutofit/>
          </a:bodyPr>
          <a:lstStyle/>
          <a:p>
            <a:pPr algn="ctr"/>
            <a:r>
              <a:rPr lang="tr-TR" sz="7200" dirty="0">
                <a:latin typeface="Times New Roman" panose="02020603050405020304" pitchFamily="18" charset="0"/>
                <a:cs typeface="Times New Roman" panose="02020603050405020304" pitchFamily="18" charset="0"/>
              </a:rPr>
              <a:t>GİRİŞ</a:t>
            </a:r>
          </a:p>
        </p:txBody>
      </p:sp>
      <p:sp>
        <p:nvSpPr>
          <p:cNvPr id="3" name="İçerik Yer Tutucusu 2"/>
          <p:cNvSpPr>
            <a:spLocks noGrp="1"/>
          </p:cNvSpPr>
          <p:nvPr>
            <p:ph idx="1"/>
          </p:nvPr>
        </p:nvSpPr>
        <p:spPr>
          <a:xfrm>
            <a:off x="685800" y="2956143"/>
            <a:ext cx="10820400" cy="876822"/>
          </a:xfrm>
          <a:noFill/>
        </p:spPr>
        <p:txBody>
          <a:bodyPr>
            <a:normAutofit fontScale="25000" lnSpcReduction="20000"/>
          </a:bodyPr>
          <a:lstStyle/>
          <a:p>
            <a:pPr marL="0" indent="0" algn="just">
              <a:buNone/>
            </a:pPr>
            <a:r>
              <a:rPr lang="tr-TR" sz="9800" dirty="0">
                <a:latin typeface="Times New Roman" charset="0"/>
                <a:ea typeface="Times New Roman" charset="0"/>
                <a:cs typeface="Times New Roman" charset="0"/>
              </a:rPr>
              <a:t>	</a:t>
            </a:r>
            <a:r>
              <a:rPr lang="tr-TR" sz="14400" dirty="0">
                <a:latin typeface="Times New Roman" charset="0"/>
                <a:ea typeface="Times New Roman" charset="0"/>
                <a:cs typeface="Times New Roman" charset="0"/>
              </a:rPr>
              <a:t>Tasarlanan mekanizma ile fotoğraf çekimi ve sinyal gücü ölçümü yapıldı. </a:t>
            </a:r>
          </a:p>
          <a:p>
            <a:pPr marL="0" indent="0" algn="just">
              <a:buNone/>
            </a:pPr>
            <a:endParaRPr lang="tr-TR" sz="3600" dirty="0">
              <a:latin typeface="Times New Roman" charset="0"/>
              <a:ea typeface="Times New Roman" charset="0"/>
              <a:cs typeface="Times New Roman" charset="0"/>
            </a:endParaRPr>
          </a:p>
          <a:p>
            <a:pPr marL="0" indent="0" algn="just">
              <a:buNone/>
            </a:pPr>
            <a:r>
              <a:rPr lang="tr-TR" sz="3600" dirty="0">
                <a:latin typeface="Times New Roman" charset="0"/>
                <a:ea typeface="Times New Roman" charset="0"/>
                <a:cs typeface="Times New Roman" charset="0"/>
              </a:rPr>
              <a:t>	</a:t>
            </a:r>
            <a:endParaRPr lang="tr-TR" sz="3600" dirty="0"/>
          </a:p>
        </p:txBody>
      </p:sp>
      <p:sp>
        <p:nvSpPr>
          <p:cNvPr id="7" name="İçerik Yer Tutucusu 2"/>
          <p:cNvSpPr txBox="1">
            <a:spLocks/>
          </p:cNvSpPr>
          <p:nvPr/>
        </p:nvSpPr>
        <p:spPr>
          <a:xfrm>
            <a:off x="575153" y="5148197"/>
            <a:ext cx="10820400" cy="979118"/>
          </a:xfrm>
          <a:prstGeom prst="rect">
            <a:avLst/>
          </a:prstGeom>
          <a:noFill/>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tr-TR" sz="14400" dirty="0">
                <a:latin typeface="Times New Roman" charset="0"/>
                <a:ea typeface="Times New Roman" charset="0"/>
                <a:cs typeface="Times New Roman" charset="0"/>
              </a:rPr>
              <a:t>	2.4 GHz bandındaki elektromanyetik sinyallerin gücü fotoğraf üzerinde gösterildi. </a:t>
            </a:r>
          </a:p>
          <a:p>
            <a:pPr marL="0" indent="0" algn="just">
              <a:buFont typeface="Arial" panose="020B0604020202020204" pitchFamily="34" charset="0"/>
              <a:buNone/>
            </a:pPr>
            <a:endParaRPr lang="tr-TR" sz="3600" dirty="0">
              <a:latin typeface="Times New Roman" charset="0"/>
              <a:ea typeface="Times New Roman" charset="0"/>
              <a:cs typeface="Times New Roman" charset="0"/>
            </a:endParaRPr>
          </a:p>
          <a:p>
            <a:pPr marL="0" indent="0" algn="just">
              <a:buFont typeface="Arial" panose="020B0604020202020204" pitchFamily="34" charset="0"/>
              <a:buNone/>
            </a:pPr>
            <a:r>
              <a:rPr lang="tr-TR" sz="3600" dirty="0">
                <a:latin typeface="Times New Roman" charset="0"/>
                <a:ea typeface="Times New Roman" charset="0"/>
                <a:cs typeface="Times New Roman" charset="0"/>
              </a:rPr>
              <a:t>	</a:t>
            </a:r>
            <a:endParaRPr lang="tr-TR" sz="3600" dirty="0"/>
          </a:p>
        </p:txBody>
      </p:sp>
    </p:spTree>
    <p:extLst>
      <p:ext uri="{BB962C8B-B14F-4D97-AF65-F5344CB8AC3E}">
        <p14:creationId xmlns:p14="http://schemas.microsoft.com/office/powerpoint/2010/main" val="106994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etin kutusu 4"/>
          <p:cNvSpPr txBox="1"/>
          <p:nvPr/>
        </p:nvSpPr>
        <p:spPr>
          <a:xfrm>
            <a:off x="-1" y="915898"/>
            <a:ext cx="12180002" cy="646331"/>
          </a:xfrm>
          <a:prstGeom prst="rect">
            <a:avLst/>
          </a:prstGeom>
          <a:blipFill>
            <a:blip r:embed="rId2"/>
            <a:tile tx="0" ty="0" sx="100000" sy="100000" flip="none" algn="tl"/>
          </a:blipFill>
          <a:effectLst>
            <a:outerShdw sx="1000" sy="1000" algn="ctr" rotWithShape="0">
              <a:srgbClr val="000000"/>
            </a:outerShdw>
          </a:effectLst>
        </p:spPr>
        <p:txBody>
          <a:bodyPr wrap="square" rtlCol="0">
            <a:spAutoFit/>
          </a:bodyPr>
          <a:lstStyle/>
          <a:p>
            <a:pPr algn="ctr"/>
            <a:r>
              <a:rPr lang="tr-TR" sz="3600" dirty="0">
                <a:latin typeface="Times New Roman" panose="02020603050405020304" pitchFamily="18" charset="0"/>
                <a:cs typeface="Times New Roman" panose="02020603050405020304" pitchFamily="18" charset="0"/>
              </a:rPr>
              <a:t>SİSTEMİN KISACA ÖZETİ</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28667"/>
            <a:ext cx="9710360" cy="1599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00" b="27963"/>
          <a:stretch/>
        </p:blipFill>
        <p:spPr bwMode="auto">
          <a:xfrm>
            <a:off x="2628853" y="3748735"/>
            <a:ext cx="7615977" cy="1375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68" b="18873"/>
          <a:stretch/>
        </p:blipFill>
        <p:spPr bwMode="auto">
          <a:xfrm>
            <a:off x="3191167" y="5488270"/>
            <a:ext cx="8988834" cy="1369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9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358717"/>
            <a:ext cx="12192000" cy="1175284"/>
          </a:xfrm>
          <a:blipFill>
            <a:blip r:embed="rId3"/>
            <a:tile tx="0" ty="0" sx="100000" sy="100000" flip="none" algn="tl"/>
          </a:blipFill>
        </p:spPr>
        <p:txBody>
          <a:bodyPr>
            <a:normAutofit/>
          </a:bodyPr>
          <a:lstStyle/>
          <a:p>
            <a:pPr algn="ctr"/>
            <a:r>
              <a:rPr lang="tr-TR" sz="5400" b="1" dirty="0">
                <a:latin typeface="Times New Roman" panose="02020603050405020304" pitchFamily="18" charset="0"/>
                <a:cs typeface="Times New Roman" panose="02020603050405020304" pitchFamily="18" charset="0"/>
              </a:rPr>
              <a:t>AMAÇ</a:t>
            </a:r>
          </a:p>
        </p:txBody>
      </p:sp>
      <p:sp>
        <p:nvSpPr>
          <p:cNvPr id="3" name="İçerik Yer Tutucusu 2"/>
          <p:cNvSpPr>
            <a:spLocks noGrp="1"/>
          </p:cNvSpPr>
          <p:nvPr>
            <p:ph idx="1"/>
          </p:nvPr>
        </p:nvSpPr>
        <p:spPr>
          <a:xfrm>
            <a:off x="706200" y="2743681"/>
            <a:ext cx="10800000" cy="1152000"/>
          </a:xfrm>
          <a:noFill/>
          <a:ln w="19050">
            <a:noFill/>
          </a:ln>
          <a:effectLst>
            <a:glow rad="876300">
              <a:schemeClr val="accent1">
                <a:alpha val="0"/>
              </a:schemeClr>
            </a:glow>
            <a:outerShdw blurRad="50800" dist="50800" dir="5400000" algn="ctr" rotWithShape="0">
              <a:srgbClr val="000000">
                <a:alpha val="0"/>
              </a:srgbClr>
            </a:outerShdw>
            <a:reflection endPos="0" dir="5400000" sy="-100000" algn="bl" rotWithShape="0"/>
          </a:effectLst>
        </p:spPr>
        <p:txBody>
          <a:bodyPr>
            <a:normAutofit/>
          </a:bodyPr>
          <a:lstStyle/>
          <a:p>
            <a:pPr marL="0" indent="0" algn="just">
              <a:buNone/>
            </a:pPr>
            <a:r>
              <a:rPr lang="tr-TR" sz="3600" dirty="0">
                <a:latin typeface="Times New Roman" charset="0"/>
                <a:ea typeface="Times New Roman" charset="0"/>
                <a:cs typeface="Times New Roman" charset="0"/>
              </a:rPr>
              <a:t>Proje hedefimiz çevredeki WiFi ağı konumlarını fotoğraf üzerinde göstermektir. </a:t>
            </a:r>
          </a:p>
        </p:txBody>
      </p:sp>
      <p:sp>
        <p:nvSpPr>
          <p:cNvPr id="4" name="Metin kutusu 3"/>
          <p:cNvSpPr txBox="1"/>
          <p:nvPr/>
        </p:nvSpPr>
        <p:spPr>
          <a:xfrm>
            <a:off x="685800" y="4693003"/>
            <a:ext cx="10820400" cy="1477328"/>
          </a:xfrm>
          <a:prstGeom prst="rect">
            <a:avLst/>
          </a:prstGeom>
          <a:noFill/>
          <a:effectLst>
            <a:glow>
              <a:schemeClr val="accent1"/>
            </a:glow>
            <a:softEdge rad="0"/>
          </a:effectLst>
        </p:spPr>
        <p:txBody>
          <a:bodyPr wrap="square" rtlCol="0">
            <a:spAutoFit/>
          </a:bodyPr>
          <a:lstStyle/>
          <a:p>
            <a:pPr algn="just"/>
            <a:r>
              <a:rPr lang="tr-TR" sz="3600" dirty="0">
                <a:latin typeface="Times New Roman" charset="0"/>
                <a:ea typeface="Times New Roman" charset="0"/>
                <a:cs typeface="Times New Roman" charset="0"/>
              </a:rPr>
              <a:t>Çevredeki elektromanyetik sinyallerin güçlerinin fotoğraf üzerinde gösterilmesi.</a:t>
            </a:r>
          </a:p>
          <a:p>
            <a:endParaRPr lang="tr-TR" dirty="0"/>
          </a:p>
        </p:txBody>
      </p:sp>
    </p:spTree>
    <p:extLst>
      <p:ext uri="{BB962C8B-B14F-4D97-AF65-F5344CB8AC3E}">
        <p14:creationId xmlns:p14="http://schemas.microsoft.com/office/powerpoint/2010/main" val="78026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3579308" y="369197"/>
            <a:ext cx="4781805" cy="612491"/>
          </a:xfrm>
          <a:blipFill>
            <a:blip r:embed="rId2"/>
            <a:tile tx="0" ty="0" sx="100000" sy="100000" flip="none" algn="tl"/>
          </a:blipFill>
        </p:spPr>
        <p:txBody>
          <a:bodyPr>
            <a:noAutofit/>
          </a:bodyPr>
          <a:lstStyle/>
          <a:p>
            <a:pPr algn="ctr"/>
            <a:r>
              <a:rPr lang="tr-TR" dirty="0">
                <a:latin typeface="Times New Roman" panose="02020603050405020304" pitchFamily="18" charset="0"/>
                <a:cs typeface="Times New Roman" panose="02020603050405020304" pitchFamily="18" charset="0"/>
              </a:rPr>
              <a:t>Proje AdImlarI</a:t>
            </a:r>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200" y="6261776"/>
            <a:ext cx="5461000" cy="444500"/>
          </a:xfrm>
          <a:prstGeom prst="rect">
            <a:avLst/>
          </a:prstGeom>
        </p:spPr>
      </p:pic>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561" y="5569027"/>
            <a:ext cx="5461000" cy="444500"/>
          </a:xfrm>
          <a:prstGeom prst="rect">
            <a:avLst/>
          </a:prstGeom>
        </p:spPr>
      </p:pic>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9588" y="4822632"/>
            <a:ext cx="5461000" cy="444500"/>
          </a:xfrm>
          <a:prstGeom prst="rect">
            <a:avLst/>
          </a:prstGeom>
        </p:spPr>
      </p:pic>
      <p:pic>
        <p:nvPicPr>
          <p:cNvPr id="16" name="Resim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0113" y="4036929"/>
            <a:ext cx="5461000" cy="431800"/>
          </a:xfrm>
          <a:prstGeom prst="rect">
            <a:avLst/>
          </a:prstGeom>
        </p:spPr>
      </p:pic>
      <p:pic>
        <p:nvPicPr>
          <p:cNvPr id="18" name="Resim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798" y="2394378"/>
            <a:ext cx="5461000" cy="444500"/>
          </a:xfrm>
          <a:prstGeom prst="rect">
            <a:avLst/>
          </a:prstGeom>
        </p:spPr>
      </p:pic>
      <p:pic>
        <p:nvPicPr>
          <p:cNvPr id="19" name="Resim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732" y="1730180"/>
            <a:ext cx="5461000" cy="444500"/>
          </a:xfrm>
          <a:prstGeom prst="rect">
            <a:avLst/>
          </a:prstGeom>
          <a:solidFill>
            <a:schemeClr val="accent2"/>
          </a:solidFill>
        </p:spPr>
      </p:pic>
      <p:pic>
        <p:nvPicPr>
          <p:cNvPr id="20" name="Resim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98067"/>
            <a:ext cx="5461000" cy="444500"/>
          </a:xfrm>
          <a:prstGeom prst="rect">
            <a:avLst/>
          </a:prstGeom>
          <a:blipFill>
            <a:blip r:embed="rId10"/>
            <a:stretch>
              <a:fillRect/>
            </a:stretch>
          </a:blipFill>
        </p:spPr>
      </p:pic>
      <p:pic>
        <p:nvPicPr>
          <p:cNvPr id="30" name="Resim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5757" y="3211819"/>
            <a:ext cx="5461000" cy="444500"/>
          </a:xfrm>
          <a:prstGeom prst="rect">
            <a:avLst/>
          </a:prstGeom>
        </p:spPr>
      </p:pic>
    </p:spTree>
    <p:extLst>
      <p:ext uri="{BB962C8B-B14F-4D97-AF65-F5344CB8AC3E}">
        <p14:creationId xmlns:p14="http://schemas.microsoft.com/office/powerpoint/2010/main" val="160031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 y="901874"/>
            <a:ext cx="8730641" cy="1157916"/>
          </a:xfrm>
          <a:blipFill>
            <a:blip r:embed="rId2"/>
            <a:tile tx="0" ty="0" sx="100000" sy="100000" flip="none" algn="tl"/>
          </a:blipFill>
        </p:spPr>
        <p:txBody>
          <a:bodyPr>
            <a:noAutofit/>
          </a:bodyPr>
          <a:lstStyle/>
          <a:p>
            <a:pPr algn="ctr"/>
            <a:r>
              <a:rPr lang="tr-TR" b="1" dirty="0">
                <a:latin typeface="Times New Roman" panose="02020603050405020304" pitchFamily="18" charset="0"/>
                <a:cs typeface="Times New Roman" panose="02020603050405020304" pitchFamily="18" charset="0"/>
              </a:rPr>
              <a:t>    Mekanik TasarIm ve Gerçeklemesi</a:t>
            </a:r>
            <a:endParaRPr lang="tr-TR" dirty="0"/>
          </a:p>
        </p:txBody>
      </p:sp>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149" y="2423284"/>
            <a:ext cx="6049027" cy="4202482"/>
          </a:xfrm>
          <a:effectLst>
            <a:softEdge rad="114300"/>
          </a:effectLst>
        </p:spPr>
      </p:pic>
      <p:pic>
        <p:nvPicPr>
          <p:cNvPr id="7" name="Resim 6"/>
          <p:cNvPicPr>
            <a:picLocks noChangeAspect="1"/>
          </p:cNvPicPr>
          <p:nvPr/>
        </p:nvPicPr>
        <p:blipFill rotWithShape="1">
          <a:blip r:embed="rId4">
            <a:extLst>
              <a:ext uri="{28A0092B-C50C-407E-A947-70E740481C1C}">
                <a14:useLocalDpi xmlns:a14="http://schemas.microsoft.com/office/drawing/2010/main" val="0"/>
              </a:ext>
            </a:extLst>
          </a:blip>
          <a:srcRect l="4814" t="25353" r="13626" b="18611"/>
          <a:stretch/>
        </p:blipFill>
        <p:spPr>
          <a:xfrm rot="5640000">
            <a:off x="6765836" y="1855622"/>
            <a:ext cx="6629115" cy="3416018"/>
          </a:xfrm>
          <a:prstGeom prst="rect">
            <a:avLst/>
          </a:prstGeom>
          <a:effectLst>
            <a:softEdge rad="419100"/>
          </a:effectLst>
        </p:spPr>
      </p:pic>
      <p:sp>
        <p:nvSpPr>
          <p:cNvPr id="5" name="Metin kutusu 4"/>
          <p:cNvSpPr txBox="1"/>
          <p:nvPr/>
        </p:nvSpPr>
        <p:spPr>
          <a:xfrm>
            <a:off x="3206663" y="3101966"/>
            <a:ext cx="2705621" cy="1569660"/>
          </a:xfrm>
          <a:prstGeom prst="rect">
            <a:avLst/>
          </a:prstGeom>
          <a:noFill/>
        </p:spPr>
        <p:txBody>
          <a:bodyPr wrap="square" rtlCol="0">
            <a:spAutoFit/>
          </a:bodyPr>
          <a:lstStyle/>
          <a:p>
            <a:pPr algn="ctr"/>
            <a:r>
              <a:rPr lang="tr-TR" sz="3200" b="1" dirty="0">
                <a:solidFill>
                  <a:schemeClr val="bg1"/>
                </a:solidFill>
                <a:latin typeface="Times New Roman" panose="02020603050405020304" pitchFamily="18" charset="0"/>
                <a:cs typeface="Times New Roman" panose="02020603050405020304" pitchFamily="18" charset="0"/>
              </a:rPr>
              <a:t>CST ile çizilen taslak mekanizma</a:t>
            </a:r>
            <a:endParaRPr lang="tr-TR" sz="3200" dirty="0">
              <a:solidFill>
                <a:schemeClr val="bg1"/>
              </a:solidFill>
            </a:endParaRPr>
          </a:p>
        </p:txBody>
      </p:sp>
    </p:spTree>
    <p:extLst>
      <p:ext uri="{BB962C8B-B14F-4D97-AF65-F5344CB8AC3E}">
        <p14:creationId xmlns:p14="http://schemas.microsoft.com/office/powerpoint/2010/main" val="193231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p:cNvSpPr txBox="1"/>
          <p:nvPr/>
        </p:nvSpPr>
        <p:spPr>
          <a:xfrm>
            <a:off x="8664464" y="2028112"/>
            <a:ext cx="3146156" cy="3416320"/>
          </a:xfrm>
          <a:prstGeom prst="rect">
            <a:avLst/>
          </a:prstGeom>
          <a:noFill/>
          <a:effectLst>
            <a:glow>
              <a:schemeClr val="accent1"/>
            </a:glow>
          </a:effectLst>
        </p:spPr>
        <p:txBody>
          <a:bodyPr wrap="square" rtlCol="0">
            <a:spAutoFit/>
          </a:bodyPr>
          <a:lstStyle/>
          <a:p>
            <a:pPr algn="ctr"/>
            <a:r>
              <a:rPr lang="tr-TR" sz="2400" dirty="0">
                <a:latin typeface="Times New Roman" panose="02020603050405020304" pitchFamily="18" charset="0"/>
                <a:cs typeface="Times New Roman" panose="02020603050405020304" pitchFamily="18" charset="0"/>
              </a:rPr>
              <a:t>MEKANİZMAYA MİLLER EKLENEREK YATAY VE DİKEY DÖNÜŞLERİ ZORLANMADAN YAPABİLEN BİR SİSTEM TASARLANMIŞTIR.</a:t>
            </a:r>
          </a:p>
        </p:txBody>
      </p:sp>
      <p:sp>
        <p:nvSpPr>
          <p:cNvPr id="9" name="Başlık 1"/>
          <p:cNvSpPr>
            <a:spLocks noGrp="1"/>
          </p:cNvSpPr>
          <p:nvPr>
            <p:ph type="title"/>
          </p:nvPr>
        </p:nvSpPr>
        <p:spPr>
          <a:xfrm>
            <a:off x="387457" y="2028112"/>
            <a:ext cx="3378631" cy="3416320"/>
          </a:xfrm>
          <a:noFill/>
          <a:effectLst>
            <a:glow>
              <a:schemeClr val="accent1"/>
            </a:glow>
          </a:effectLst>
        </p:spPr>
        <p:txBody>
          <a:bodyPr>
            <a:normAutofit/>
          </a:bodyPr>
          <a:lstStyle/>
          <a:p>
            <a:pPr algn="ctr"/>
            <a:r>
              <a:rPr lang="tr-TR" sz="2400" dirty="0">
                <a:latin typeface="Times New Roman" panose="02020603050405020304" pitchFamily="18" charset="0"/>
                <a:cs typeface="Times New Roman" panose="02020603050405020304" pitchFamily="18" charset="0"/>
              </a:rPr>
              <a:t>Mekanizma pleksİglaslarIn İstenİlen boyutlarda lazer İle kesİlmesİ sonucu bİrleştİrİlerek oluşturulmuştur</a:t>
            </a:r>
            <a:r>
              <a:rPr lang="tr-TR" sz="2400" dirty="0">
                <a:solidFill>
                  <a:schemeClr val="bg1"/>
                </a:solidFill>
                <a:latin typeface="Times New Roman" panose="02020603050405020304" pitchFamily="18" charset="0"/>
                <a:cs typeface="Times New Roman" panose="02020603050405020304" pitchFamily="18" charset="0"/>
              </a:rPr>
              <a:t>. </a:t>
            </a:r>
          </a:p>
        </p:txBody>
      </p:sp>
      <p:pic>
        <p:nvPicPr>
          <p:cNvPr id="8" name="Resim 7">
            <a:extLst>
              <a:ext uri="{FF2B5EF4-FFF2-40B4-BE49-F238E27FC236}">
                <a16:creationId xmlns:a16="http://schemas.microsoft.com/office/drawing/2014/main" id="{6FA2B855-867A-4A47-A959-3E08808930CF}"/>
              </a:ext>
            </a:extLst>
          </p:cNvPr>
          <p:cNvPicPr>
            <a:picLocks noChangeAspect="1"/>
          </p:cNvPicPr>
          <p:nvPr/>
        </p:nvPicPr>
        <p:blipFill rotWithShape="1">
          <a:blip r:embed="rId2">
            <a:extLst>
              <a:ext uri="{28A0092B-C50C-407E-A947-70E740481C1C}">
                <a14:useLocalDpi xmlns:a14="http://schemas.microsoft.com/office/drawing/2010/main" val="0"/>
              </a:ext>
            </a:extLst>
          </a:blip>
          <a:srcRect l="4814" t="25353" r="13626" b="18611"/>
          <a:stretch/>
        </p:blipFill>
        <p:spPr>
          <a:xfrm rot="5400000">
            <a:off x="2761440" y="1895296"/>
            <a:ext cx="6701103" cy="3453114"/>
          </a:xfrm>
          <a:prstGeom prst="rect">
            <a:avLst/>
          </a:prstGeom>
          <a:effectLst>
            <a:softEdge rad="419100"/>
          </a:effectLst>
        </p:spPr>
      </p:pic>
      <p:sp>
        <p:nvSpPr>
          <p:cNvPr id="5" name="İçerik Yer Tutucusu 4">
            <a:extLst>
              <a:ext uri="{FF2B5EF4-FFF2-40B4-BE49-F238E27FC236}">
                <a16:creationId xmlns:a16="http://schemas.microsoft.com/office/drawing/2014/main" id="{EDBDA743-0103-B04F-A467-16851685C4D8}"/>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165133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0" y="1450562"/>
            <a:ext cx="12192000" cy="953815"/>
          </a:xfrm>
          <a:blipFill>
            <a:blip r:embed="rId2"/>
            <a:tile tx="0" ty="0" sx="100000" sy="100000" flip="none" algn="tl"/>
          </a:blipFill>
        </p:spPr>
        <p:txBody>
          <a:bodyPr/>
          <a:lstStyle/>
          <a:p>
            <a:pPr algn="ctr"/>
            <a:r>
              <a:rPr lang="tr-TR" dirty="0"/>
              <a:t>Anten TasarImI</a:t>
            </a:r>
          </a:p>
        </p:txBody>
      </p:sp>
      <p:sp>
        <p:nvSpPr>
          <p:cNvPr id="3" name="İçerik Yer Tutucusu 2"/>
          <p:cNvSpPr>
            <a:spLocks noGrp="1"/>
          </p:cNvSpPr>
          <p:nvPr>
            <p:ph idx="1"/>
          </p:nvPr>
        </p:nvSpPr>
        <p:spPr>
          <a:xfrm>
            <a:off x="738752" y="2404377"/>
            <a:ext cx="10767448" cy="864297"/>
          </a:xfrm>
          <a:noFill/>
          <a:ln>
            <a:noFill/>
          </a:ln>
          <a:effectLst>
            <a:softEdge rad="0"/>
          </a:effectLst>
        </p:spPr>
        <p:txBody>
          <a:bodyPr>
            <a:normAutofit fontScale="25000" lnSpcReduction="20000"/>
          </a:bodyPr>
          <a:lstStyle/>
          <a:p>
            <a:pPr marL="0" indent="0" algn="just">
              <a:buNone/>
            </a:pPr>
            <a:endParaRPr lang="tr-TR" sz="16000" dirty="0">
              <a:latin typeface="Times New Roman" panose="02020603050405020304" pitchFamily="18" charset="0"/>
              <a:cs typeface="Times New Roman" panose="02020603050405020304" pitchFamily="18" charset="0"/>
            </a:endParaRPr>
          </a:p>
          <a:p>
            <a:pPr marL="0" indent="0" algn="just">
              <a:buNone/>
            </a:pPr>
            <a:r>
              <a:rPr lang="tr-TR" sz="16000" dirty="0">
                <a:latin typeface="Times New Roman" panose="02020603050405020304" pitchFamily="18" charset="0"/>
                <a:cs typeface="Times New Roman" panose="02020603050405020304" pitchFamily="18" charset="0"/>
              </a:rPr>
              <a:t>Projemizde Kullanılan anten 15 elemanlı Yagi-Uda.</a:t>
            </a:r>
          </a:p>
          <a:p>
            <a:pPr marL="0" indent="0" algn="just">
              <a:buNone/>
            </a:pPr>
            <a:endParaRPr lang="tr-TR" sz="3600" dirty="0">
              <a:latin typeface="Times New Roman" panose="02020603050405020304" pitchFamily="18" charset="0"/>
              <a:cs typeface="Times New Roman" panose="02020603050405020304" pitchFamily="18" charset="0"/>
            </a:endParaRPr>
          </a:p>
          <a:p>
            <a:pPr marL="0" indent="0" algn="just">
              <a:buNone/>
            </a:pPr>
            <a:r>
              <a:rPr lang="tr-TR" sz="3600" dirty="0">
                <a:latin typeface="Times New Roman" panose="02020603050405020304" pitchFamily="18" charset="0"/>
                <a:cs typeface="Times New Roman" panose="02020603050405020304" pitchFamily="18" charset="0"/>
              </a:rPr>
              <a:t>	</a:t>
            </a:r>
            <a:endParaRPr lang="tr-TR" sz="3600" dirty="0"/>
          </a:p>
        </p:txBody>
      </p:sp>
      <p:sp>
        <p:nvSpPr>
          <p:cNvPr id="4" name="Dikdörtgen 3"/>
          <p:cNvSpPr/>
          <p:nvPr/>
        </p:nvSpPr>
        <p:spPr>
          <a:xfrm>
            <a:off x="738752" y="4634011"/>
            <a:ext cx="10767449" cy="1323439"/>
          </a:xfrm>
          <a:prstGeom prst="rect">
            <a:avLst/>
          </a:prstGeom>
          <a:noFill/>
        </p:spPr>
        <p:txBody>
          <a:bodyPr wrap="square">
            <a:spAutoFit/>
          </a:bodyPr>
          <a:lstStyle/>
          <a:p>
            <a:pPr algn="just"/>
            <a:r>
              <a:rPr lang="tr-TR" sz="4000" dirty="0">
                <a:latin typeface="Times New Roman" panose="02020603050405020304" pitchFamily="18" charset="0"/>
                <a:cs typeface="Times New Roman" panose="02020603050405020304" pitchFamily="18" charset="0"/>
              </a:rPr>
              <a:t>2.4-2.5 GHz frekansları arasında kazancı yüksek bir anten yapıldı.</a:t>
            </a:r>
            <a:endParaRPr lang="tr-TR" sz="4000" dirty="0"/>
          </a:p>
        </p:txBody>
      </p:sp>
    </p:spTree>
    <p:extLst>
      <p:ext uri="{BB962C8B-B14F-4D97-AF65-F5344CB8AC3E}">
        <p14:creationId xmlns:p14="http://schemas.microsoft.com/office/powerpoint/2010/main" val="1353625045"/>
      </p:ext>
    </p:extLst>
  </p:cSld>
  <p:clrMapOvr>
    <a:masterClrMapping/>
  </p:clrMapOvr>
</p:sld>
</file>

<file path=ppt/theme/theme1.xml><?xml version="1.0" encoding="utf-8"?>
<a:theme xmlns:a="http://schemas.openxmlformats.org/drawingml/2006/main" name="Uçak İzi">
  <a:themeElements>
    <a:clrScheme name="Uçak İzi">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Uçak İzi">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çak İzi">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eması">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2211</TotalTime>
  <Words>330</Words>
  <Application>Microsoft Macintosh PowerPoint</Application>
  <PresentationFormat>Geniş ekran</PresentationFormat>
  <Paragraphs>67</Paragraphs>
  <Slides>25</Slides>
  <Notes>1</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Calibri</vt:lpstr>
      <vt:lpstr>Century Gothic</vt:lpstr>
      <vt:lpstr>Times New Roman</vt:lpstr>
      <vt:lpstr>Uçak İzi</vt:lpstr>
      <vt:lpstr>SEE THE WIRELESS</vt:lpstr>
      <vt:lpstr>İÇERİK</vt:lpstr>
      <vt:lpstr>GİRİŞ</vt:lpstr>
      <vt:lpstr>PowerPoint Sunusu</vt:lpstr>
      <vt:lpstr>AMAÇ</vt:lpstr>
      <vt:lpstr>Proje AdImlarI</vt:lpstr>
      <vt:lpstr>    Mekanik TasarIm ve Gerçeklemesi</vt:lpstr>
      <vt:lpstr>Mekanizma pleksİglaslarIn İstenİlen boyutlarda lazer İle kesİlmesİ sonucu bİrleştİrİlerek oluşturulmuştur. </vt:lpstr>
      <vt:lpstr>Anten TasarImI</vt:lpstr>
      <vt:lpstr>Anten çİzİmİ ve yayIlIm şeklİ</vt:lpstr>
      <vt:lpstr>RF laboratuvarInda yapIlan anten testi</vt:lpstr>
      <vt:lpstr>PowerPoint Sunusu</vt:lpstr>
      <vt:lpstr>Antenİn Kazanç ölçüm ve sİmülasyon sonuçlarI</vt:lpstr>
      <vt:lpstr>KullanIlan step motorun İç yapIsI</vt:lpstr>
      <vt:lpstr>Step motorun yarIm açIda sürülmesİ</vt:lpstr>
      <vt:lpstr>Step motorun Örnek bağlanma şeMASI</vt:lpstr>
      <vt:lpstr>Step motor sürülmesİ</vt:lpstr>
      <vt:lpstr>PowerPoint Sunusu</vt:lpstr>
      <vt:lpstr>SİNYAL GÜÇLERİNİN DÜZENLENMESİ</vt:lpstr>
      <vt:lpstr>SİNYAL GÜÇLERİ VE GÖRÜNTÜ İŞLEMESİ</vt:lpstr>
      <vt:lpstr>PowerPoint Sunusu</vt:lpstr>
      <vt:lpstr>PowerPoint Sunusu</vt:lpstr>
      <vt:lpstr>Sonuçlar&amp;Gelİştİrme OlanağI</vt:lpstr>
      <vt:lpstr>TEŞEKKÜRLER</vt:lpstr>
      <vt:lpstr>DETAYLI VİDEO İÇİN KAREKOD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 THE Wıreless</dc:title>
  <dc:creator>Microsoft Office Kullanıcısı</dc:creator>
  <cp:lastModifiedBy>Korhan Anıl YILMAZ</cp:lastModifiedBy>
  <cp:revision>51</cp:revision>
  <dcterms:created xsi:type="dcterms:W3CDTF">2019-05-25T21:15:38Z</dcterms:created>
  <dcterms:modified xsi:type="dcterms:W3CDTF">2020-12-26T15:32:15Z</dcterms:modified>
</cp:coreProperties>
</file>